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0" r:id="rId2"/>
    <p:sldMasterId id="2147483768" r:id="rId3"/>
  </p:sldMasterIdLst>
  <p:sldIdLst>
    <p:sldId id="256" r:id="rId4"/>
    <p:sldId id="257" r:id="rId5"/>
    <p:sldId id="258" r:id="rId6"/>
    <p:sldId id="259" r:id="rId7"/>
    <p:sldId id="260" r:id="rId8"/>
    <p:sldId id="263" r:id="rId9"/>
    <p:sldId id="262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59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69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59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2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56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64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61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10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38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72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57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38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0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69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0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58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37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0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0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5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4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196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76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57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93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86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13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35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0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906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4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00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7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056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713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94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458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1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164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93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53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6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771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8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5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2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07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06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318EBAF-D325-4032-976A-6816D0A867A7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366D22-17DF-40BB-AFEA-DE38FE779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8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961B61-03D2-49E9-BD4B-B3A93E5A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19563D-93CB-4148-9B1C-AB39FA11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4D868E77-300F-14F1-89C5-BDDD77D154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8AF3458-709F-4682-8E3C-FA8FECC8E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3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E090F-2373-4A7B-9A90-504909223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Application of Maxwell Equation in</a:t>
            </a:r>
            <a:br>
              <a:rPr lang="en-US" sz="3400" dirty="0"/>
            </a:br>
            <a:r>
              <a:rPr lang="en-US" sz="3400" dirty="0"/>
              <a:t>Wireless power transfer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7C1B2-030C-41C9-8892-717843B19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Transfer power wirelessly between coils</a:t>
            </a:r>
          </a:p>
          <a:p>
            <a:pPr algn="ctr"/>
            <a:r>
              <a:rPr lang="en-US" dirty="0" err="1"/>
              <a:t>By:Ashis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B70FD3-9877-4CCB-ACB1-11893A20733F}"/>
              </a:ext>
            </a:extLst>
          </p:cNvPr>
          <p:cNvSpPr/>
          <p:nvPr/>
        </p:nvSpPr>
        <p:spPr>
          <a:xfrm>
            <a:off x="4406211" y="2967335"/>
            <a:ext cx="3379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77694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BC3-3C29-4ADF-8472-7A100814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>
                <a:effectLst/>
              </a:rPr>
              <a:t>Inductive coupling simulation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D0B151-2369-42FA-8EFE-C1325F3CB0A9}"/>
              </a:ext>
            </a:extLst>
          </p:cNvPr>
          <p:cNvSpPr txBox="1"/>
          <p:nvPr/>
        </p:nvSpPr>
        <p:spPr>
          <a:xfrm>
            <a:off x="1141412" y="2249487"/>
            <a:ext cx="58943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0" i="0">
                <a:effectLst/>
              </a:rPr>
              <a:t>power is transferred over short distances by </a:t>
            </a:r>
            <a:r>
              <a:rPr lang="en-US"/>
              <a:t>magnetic fields</a:t>
            </a:r>
            <a:r>
              <a:rPr lang="en-US" b="0" i="0">
                <a:effectLst/>
              </a:rPr>
              <a:t> using </a:t>
            </a:r>
            <a:r>
              <a:rPr lang="en-US"/>
              <a:t>inductive coupling</a:t>
            </a:r>
            <a:r>
              <a:rPr lang="en-US" b="0" i="0">
                <a:effectLst/>
              </a:rPr>
              <a:t> between </a:t>
            </a:r>
            <a:r>
              <a:rPr lang="en-US"/>
              <a:t>coils of wire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4AD91-12FB-4FD7-AD8E-69E2B0959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05" r="-1" b="-1"/>
          <a:stretch/>
        </p:blipFill>
        <p:spPr>
          <a:xfrm>
            <a:off x="6844684" y="780234"/>
            <a:ext cx="5095782" cy="5132293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F43FBC-24EB-4254-AAD3-81997D7587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08" t="23253" r="-2" b="33077"/>
          <a:stretch/>
        </p:blipFill>
        <p:spPr>
          <a:xfrm>
            <a:off x="688123" y="3429000"/>
            <a:ext cx="5407877" cy="2823099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30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E345-7BEA-47EF-8BB9-53FF350A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of changing magnetic field density vector around two coils</a:t>
            </a:r>
          </a:p>
        </p:txBody>
      </p:sp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4F74BF7D-47E0-4E9B-BB66-CD35A4B0CB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8188" y="2141538"/>
            <a:ext cx="7486650" cy="3649662"/>
          </a:xfrm>
        </p:spPr>
      </p:pic>
    </p:spTree>
    <p:extLst>
      <p:ext uri="{BB962C8B-B14F-4D97-AF65-F5344CB8AC3E}">
        <p14:creationId xmlns:p14="http://schemas.microsoft.com/office/powerpoint/2010/main" val="40219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3B7C-21FF-4749-B6D8-F62CA7A16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wireless power transfer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7CA6-5E60-46EF-8269-3DDE91DC0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84" y="609600"/>
            <a:ext cx="10131425" cy="4122198"/>
          </a:xfrm>
        </p:spPr>
        <p:txBody>
          <a:bodyPr/>
          <a:lstStyle/>
          <a:p>
            <a:r>
              <a:rPr lang="en-US" dirty="0"/>
              <a:t>Wireless power transfer is used widely, and the common examples are iPhone magsafe chargers or the smartphone chargers.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ACBA9-6220-4C1F-8A49-737A36273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3" t="14498" r="47986" b="22052"/>
          <a:stretch/>
        </p:blipFill>
        <p:spPr>
          <a:xfrm>
            <a:off x="1129873" y="2755587"/>
            <a:ext cx="3932808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AF2C4-7B95-4C49-8287-45F4CD5D2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83" t="26620" r="2075" b="43560"/>
          <a:stretch/>
        </p:blipFill>
        <p:spPr>
          <a:xfrm>
            <a:off x="6542910" y="2771090"/>
            <a:ext cx="3302493" cy="39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6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D31D-083C-49A0-AC54-91D817F7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 and how EM plays a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FA81-0DB4-4E31-AC26-8E1CD54F5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Wireless power transfer is backed by the fundamentals of electromagnetic field and maxwell equations.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a transmitter device, driven by electric power from a </a:t>
            </a:r>
            <a:r>
              <a:rPr lang="en-US" dirty="0">
                <a:latin typeface="Arial" panose="020B0604020202020204" pitchFamily="34" charset="0"/>
              </a:rPr>
              <a:t>power source</a:t>
            </a:r>
            <a:r>
              <a:rPr lang="en-US" b="0" i="0" dirty="0">
                <a:effectLst/>
                <a:latin typeface="Arial" panose="020B0604020202020204" pitchFamily="34" charset="0"/>
              </a:rPr>
              <a:t>, generates a time-varying </a:t>
            </a:r>
            <a:r>
              <a:rPr lang="en-US" dirty="0">
                <a:latin typeface="Arial" panose="020B0604020202020204" pitchFamily="34" charset="0"/>
              </a:rPr>
              <a:t>electromagnetic field</a:t>
            </a:r>
            <a:r>
              <a:rPr lang="en-US" b="0" i="0" dirty="0">
                <a:effectLst/>
                <a:latin typeface="Arial" panose="020B0604020202020204" pitchFamily="34" charset="0"/>
              </a:rPr>
              <a:t>, which transmits power across space to a receiver device, which extracts power from the field and supplies it to an </a:t>
            </a:r>
            <a:r>
              <a:rPr lang="en-US" dirty="0">
                <a:latin typeface="Arial" panose="020B0604020202020204" pitchFamily="34" charset="0"/>
              </a:rPr>
              <a:t>electrical load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type of electromagnetic energy they use: time varying </a:t>
            </a:r>
            <a:r>
              <a:rPr lang="en-US" dirty="0">
                <a:latin typeface="Arial" panose="020B0604020202020204" pitchFamily="34" charset="0"/>
              </a:rPr>
              <a:t>electric fields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</a:rPr>
              <a:t>magnetic fields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</a:rPr>
              <a:t>radio waves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</a:rPr>
              <a:t>microwaves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dirty="0">
                <a:latin typeface="Arial" panose="020B0604020202020204" pitchFamily="34" charset="0"/>
              </a:rPr>
              <a:t>infrared</a:t>
            </a:r>
            <a:r>
              <a:rPr lang="en-US" b="0" i="0" dirty="0">
                <a:effectLst/>
                <a:latin typeface="Arial" panose="020B0604020202020204" pitchFamily="34" charset="0"/>
              </a:rPr>
              <a:t> or visible </a:t>
            </a:r>
            <a:r>
              <a:rPr lang="en-US" dirty="0">
                <a:latin typeface="Arial" panose="020B0604020202020204" pitchFamily="34" charset="0"/>
              </a:rPr>
              <a:t>light waves.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5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3D42-026C-411D-927E-826D3246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principle (in detail)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BDF0E-1DD2-4A67-BBEA-A99926BE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In </a:t>
            </a:r>
            <a:r>
              <a:rPr lang="en-US" dirty="0">
                <a:latin typeface="Arial" panose="020B0604020202020204" pitchFamily="34" charset="0"/>
              </a:rPr>
              <a:t>inductive coupling</a:t>
            </a:r>
            <a:r>
              <a:rPr lang="en-US" i="0" dirty="0">
                <a:effectLst/>
                <a:latin typeface="Arial" panose="020B0604020202020204" pitchFamily="34" charset="0"/>
              </a:rPr>
              <a:t> (</a:t>
            </a:r>
            <a:r>
              <a:rPr lang="en-US" i="1" dirty="0">
                <a:latin typeface="Arial" panose="020B0604020202020204" pitchFamily="34" charset="0"/>
              </a:rPr>
              <a:t>electromagnetic induction</a:t>
            </a:r>
            <a:r>
              <a:rPr lang="en-US" i="0" dirty="0">
                <a:effectLst/>
                <a:latin typeface="Arial" panose="020B0604020202020204" pitchFamily="34" charset="0"/>
              </a:rPr>
              <a:t> or </a:t>
            </a:r>
            <a:r>
              <a:rPr lang="en-US" i="1" dirty="0">
                <a:effectLst/>
                <a:latin typeface="Arial" panose="020B0604020202020204" pitchFamily="34" charset="0"/>
              </a:rPr>
              <a:t>inductive power transfer</a:t>
            </a:r>
            <a:r>
              <a:rPr lang="en-US" i="0" dirty="0">
                <a:effectLst/>
                <a:latin typeface="Arial" panose="020B0604020202020204" pitchFamily="34" charset="0"/>
              </a:rPr>
              <a:t>), power is transferred between </a:t>
            </a:r>
            <a:r>
              <a:rPr lang="en-US" dirty="0">
                <a:latin typeface="Arial" panose="020B0604020202020204" pitchFamily="34" charset="0"/>
              </a:rPr>
              <a:t>coils of wire</a:t>
            </a:r>
            <a:r>
              <a:rPr lang="en-US" i="0" dirty="0">
                <a:effectLst/>
                <a:latin typeface="Arial" panose="020B0604020202020204" pitchFamily="34" charset="0"/>
              </a:rPr>
              <a:t> by a </a:t>
            </a:r>
            <a:r>
              <a:rPr lang="en-US" dirty="0">
                <a:latin typeface="Arial" panose="020B0604020202020204" pitchFamily="34" charset="0"/>
              </a:rPr>
              <a:t>magnetic field</a:t>
            </a:r>
            <a:r>
              <a:rPr lang="en-US" i="0" dirty="0">
                <a:effectLst/>
                <a:latin typeface="Arial" panose="020B0604020202020204" pitchFamily="34" charset="0"/>
              </a:rPr>
              <a:t>. The transmitter and receiver coils together form a </a:t>
            </a:r>
            <a:r>
              <a:rPr lang="en-US" i="1" dirty="0">
                <a:latin typeface="Arial" panose="020B0604020202020204" pitchFamily="34" charset="0"/>
              </a:rPr>
              <a:t>transformer</a:t>
            </a:r>
            <a:r>
              <a:rPr lang="en-US" i="0" dirty="0">
                <a:effectLst/>
                <a:latin typeface="Arial" panose="020B0604020202020204" pitchFamily="34" charset="0"/>
              </a:rPr>
              <a:t> </a:t>
            </a:r>
            <a:r>
              <a:rPr lang="en-US" i="1" dirty="0">
                <a:effectLst/>
                <a:latin typeface="Arial" panose="020B0604020202020204" pitchFamily="34" charset="0"/>
              </a:rPr>
              <a:t>(see diagram next slide)</a:t>
            </a:r>
            <a:r>
              <a:rPr lang="en-US" i="0" dirty="0">
                <a:effectLst/>
                <a:latin typeface="Arial" panose="020B0604020202020204" pitchFamily="34" charset="0"/>
              </a:rPr>
              <a:t>. An </a:t>
            </a:r>
            <a:r>
              <a:rPr lang="en-US" dirty="0">
                <a:latin typeface="Arial" panose="020B0604020202020204" pitchFamily="34" charset="0"/>
              </a:rPr>
              <a:t>alternating current</a:t>
            </a:r>
            <a:r>
              <a:rPr lang="en-US" i="0" dirty="0">
                <a:effectLst/>
                <a:latin typeface="Arial" panose="020B0604020202020204" pitchFamily="34" charset="0"/>
              </a:rPr>
              <a:t> (AC) through the transmitter coil </a:t>
            </a:r>
            <a:r>
              <a:rPr lang="en-US" i="1" dirty="0">
                <a:effectLst/>
                <a:latin typeface="Arial" panose="020B0604020202020204" pitchFamily="34" charset="0"/>
              </a:rPr>
              <a:t>(L1)</a:t>
            </a:r>
            <a:r>
              <a:rPr lang="en-US" i="0" dirty="0">
                <a:effectLst/>
                <a:latin typeface="Arial" panose="020B0604020202020204" pitchFamily="34" charset="0"/>
              </a:rPr>
              <a:t> creates an oscillating </a:t>
            </a:r>
            <a:r>
              <a:rPr lang="en-US" dirty="0">
                <a:latin typeface="Arial" panose="020B0604020202020204" pitchFamily="34" charset="0"/>
              </a:rPr>
              <a:t>magnetic field</a:t>
            </a:r>
            <a:r>
              <a:rPr lang="en-US" i="0" dirty="0">
                <a:effectLst/>
                <a:latin typeface="Arial" panose="020B0604020202020204" pitchFamily="34" charset="0"/>
              </a:rPr>
              <a:t> </a:t>
            </a:r>
            <a:r>
              <a:rPr lang="en-US" i="1" dirty="0">
                <a:effectLst/>
                <a:latin typeface="Arial" panose="020B0604020202020204" pitchFamily="34" charset="0"/>
              </a:rPr>
              <a:t>(B)</a:t>
            </a:r>
            <a:r>
              <a:rPr lang="en-US" i="0" dirty="0">
                <a:effectLst/>
                <a:latin typeface="Arial" panose="020B0604020202020204" pitchFamily="34" charset="0"/>
              </a:rPr>
              <a:t> by </a:t>
            </a:r>
            <a:r>
              <a:rPr lang="en-US" dirty="0">
                <a:latin typeface="Arial" panose="020B0604020202020204" pitchFamily="34" charset="0"/>
              </a:rPr>
              <a:t>Ampere's law</a:t>
            </a:r>
            <a:r>
              <a:rPr lang="en-US" i="0" dirty="0">
                <a:effectLst/>
                <a:latin typeface="Arial" panose="020B0604020202020204" pitchFamily="34" charset="0"/>
              </a:rPr>
              <a:t>. The magnetic field passes through the receiving coil </a:t>
            </a:r>
            <a:r>
              <a:rPr lang="en-US" i="1" dirty="0">
                <a:effectLst/>
                <a:latin typeface="Arial" panose="020B0604020202020204" pitchFamily="34" charset="0"/>
              </a:rPr>
              <a:t>(L2)</a:t>
            </a:r>
            <a:r>
              <a:rPr lang="en-US" i="0" dirty="0">
                <a:effectLst/>
                <a:latin typeface="Arial" panose="020B0604020202020204" pitchFamily="34" charset="0"/>
              </a:rPr>
              <a:t>, where it induces an alternating </a:t>
            </a:r>
            <a:r>
              <a:rPr lang="en-US" dirty="0">
                <a:latin typeface="Arial" panose="020B0604020202020204" pitchFamily="34" charset="0"/>
              </a:rPr>
              <a:t>EMF</a:t>
            </a:r>
            <a:r>
              <a:rPr lang="en-US" i="0" dirty="0">
                <a:effectLst/>
                <a:latin typeface="Arial" panose="020B0604020202020204" pitchFamily="34" charset="0"/>
              </a:rPr>
              <a:t> (</a:t>
            </a:r>
            <a:r>
              <a:rPr lang="en-US" dirty="0">
                <a:latin typeface="Arial" panose="020B0604020202020204" pitchFamily="34" charset="0"/>
              </a:rPr>
              <a:t>voltage</a:t>
            </a:r>
            <a:r>
              <a:rPr lang="en-US" i="0" dirty="0">
                <a:effectLst/>
                <a:latin typeface="Arial" panose="020B0604020202020204" pitchFamily="34" charset="0"/>
              </a:rPr>
              <a:t>) by </a:t>
            </a:r>
            <a:r>
              <a:rPr lang="en-US" dirty="0">
                <a:latin typeface="Arial" panose="020B0604020202020204" pitchFamily="34" charset="0"/>
              </a:rPr>
              <a:t>Faraday's law of induction</a:t>
            </a:r>
            <a:r>
              <a:rPr lang="en-US" i="0" dirty="0">
                <a:effectLst/>
                <a:latin typeface="Arial" panose="020B0604020202020204" pitchFamily="34" charset="0"/>
              </a:rPr>
              <a:t>, which creates an alternating current in the receiver. The induced alternating current may either drive the load directly, or be </a:t>
            </a:r>
            <a:r>
              <a:rPr lang="en-US" dirty="0">
                <a:latin typeface="Arial" panose="020B0604020202020204" pitchFamily="34" charset="0"/>
              </a:rPr>
              <a:t>rectified</a:t>
            </a:r>
            <a:r>
              <a:rPr lang="en-US" i="0" dirty="0">
                <a:effectLst/>
                <a:latin typeface="Arial" panose="020B0604020202020204" pitchFamily="34" charset="0"/>
              </a:rPr>
              <a:t> to </a:t>
            </a:r>
            <a:r>
              <a:rPr lang="en-US" dirty="0">
                <a:latin typeface="Arial" panose="020B0604020202020204" pitchFamily="34" charset="0"/>
              </a:rPr>
              <a:t>direct current</a:t>
            </a:r>
            <a:r>
              <a:rPr lang="en-US" i="0" dirty="0">
                <a:effectLst/>
                <a:latin typeface="Arial" panose="020B0604020202020204" pitchFamily="34" charset="0"/>
              </a:rPr>
              <a:t> (DC) by a </a:t>
            </a:r>
            <a:r>
              <a:rPr lang="en-US" dirty="0">
                <a:latin typeface="Arial" panose="020B0604020202020204" pitchFamily="34" charset="0"/>
              </a:rPr>
              <a:t>rectifier</a:t>
            </a:r>
            <a:r>
              <a:rPr lang="en-US" i="0" dirty="0">
                <a:effectLst/>
                <a:latin typeface="Arial" panose="020B0604020202020204" pitchFamily="34" charset="0"/>
              </a:rPr>
              <a:t> in the receiver, which drives the load.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3BADEE-E2AE-4B69-8906-D9BDB4B39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74"/>
          <a:stretch/>
        </p:blipFill>
        <p:spPr>
          <a:xfrm>
            <a:off x="5060218" y="4964961"/>
            <a:ext cx="4663844" cy="18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6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F50A-4375-4F54-8B1B-98079A66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an inductive wireless power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E608F-FFE9-4356-9969-50BCA36DE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938" t="35276" b="21170"/>
          <a:stretch/>
        </p:blipFill>
        <p:spPr>
          <a:xfrm>
            <a:off x="3444950" y="1595673"/>
            <a:ext cx="4664148" cy="4652727"/>
          </a:xfrm>
        </p:spPr>
      </p:pic>
    </p:spTree>
    <p:extLst>
      <p:ext uri="{BB962C8B-B14F-4D97-AF65-F5344CB8AC3E}">
        <p14:creationId xmlns:p14="http://schemas.microsoft.com/office/powerpoint/2010/main" val="312691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678A-2EBB-4537-985E-03416F75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inductive coupling? (role of Maxwell Equation)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7614-F54C-47AF-A367-8D307B81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Merriweather" panose="00000500000000000000" pitchFamily="2" charset="0"/>
              </a:rPr>
              <a:t>In </a:t>
            </a:r>
            <a:r>
              <a:rPr lang="en-US" dirty="0">
                <a:latin typeface="Merriweather" panose="00000500000000000000" pitchFamily="2" charset="0"/>
              </a:rPr>
              <a:t>electrical engineering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, two </a:t>
            </a:r>
            <a:r>
              <a:rPr lang="en-US" dirty="0">
                <a:latin typeface="Merriweather" panose="00000500000000000000" pitchFamily="2" charset="0"/>
              </a:rPr>
              <a:t>conductors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 are said to be </a:t>
            </a:r>
            <a:r>
              <a:rPr lang="en-US" b="1" i="0" dirty="0">
                <a:effectLst/>
                <a:latin typeface="Merriweather" panose="00000500000000000000" pitchFamily="2" charset="0"/>
              </a:rPr>
              <a:t>inductively coupled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 or </a:t>
            </a:r>
            <a:r>
              <a:rPr lang="en-US" b="1" i="0" dirty="0">
                <a:effectLst/>
                <a:latin typeface="Merriweather" panose="00000500000000000000" pitchFamily="2" charset="0"/>
              </a:rPr>
              <a:t>magnetically coupled</a:t>
            </a:r>
            <a:r>
              <a:rPr lang="en-US" b="0" i="0" baseline="30000" dirty="0">
                <a:effectLst/>
                <a:latin typeface="Merriweather" panose="00000500000000000000" pitchFamily="2" charset="0"/>
              </a:rPr>
              <a:t>  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when they are configured such that a change in current through one wire </a:t>
            </a:r>
            <a:r>
              <a:rPr lang="en-US" dirty="0">
                <a:latin typeface="Merriweather" panose="00000500000000000000" pitchFamily="2" charset="0"/>
              </a:rPr>
              <a:t>induces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 a voltage across the ends of the other wire through </a:t>
            </a:r>
            <a:r>
              <a:rPr lang="en-US" dirty="0">
                <a:latin typeface="Merriweather" panose="00000500000000000000" pitchFamily="2" charset="0"/>
              </a:rPr>
              <a:t>electromagnetic induction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. A changing current through the first wire creates a changing </a:t>
            </a:r>
            <a:r>
              <a:rPr lang="en-US" dirty="0">
                <a:latin typeface="Merriweather" panose="00000500000000000000" pitchFamily="2" charset="0"/>
              </a:rPr>
              <a:t>magnetic field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 around it by </a:t>
            </a:r>
            <a:r>
              <a:rPr lang="en-US" b="0" i="0" u="none" strike="noStrike" dirty="0">
                <a:effectLst/>
                <a:latin typeface="Merriweather" panose="00000500000000000000" pitchFamily="2" charset="0"/>
              </a:rPr>
              <a:t>Ampere's circuital law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. The changing magnetic field induces an </a:t>
            </a:r>
            <a:r>
              <a:rPr lang="en-US" dirty="0">
                <a:latin typeface="Merriweather" panose="00000500000000000000" pitchFamily="2" charset="0"/>
              </a:rPr>
              <a:t>electromotive force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 (EMF or </a:t>
            </a:r>
            <a:r>
              <a:rPr lang="en-US" dirty="0">
                <a:latin typeface="Merriweather" panose="00000500000000000000" pitchFamily="2" charset="0"/>
              </a:rPr>
              <a:t>voltage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) in the second wire by </a:t>
            </a:r>
            <a:r>
              <a:rPr lang="en-US" dirty="0">
                <a:latin typeface="Merriweather" panose="00000500000000000000" pitchFamily="2" charset="0"/>
              </a:rPr>
              <a:t>Faraday's law of induction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. The amount of inductive coupling between two conductors is measured by their </a:t>
            </a:r>
            <a:r>
              <a:rPr lang="en-US" b="0" i="0" u="none" strike="noStrike" dirty="0">
                <a:effectLst/>
                <a:latin typeface="Merriweather" panose="00000500000000000000" pitchFamily="2" charset="0"/>
              </a:rPr>
              <a:t>mutual inductance</a:t>
            </a:r>
            <a:r>
              <a:rPr lang="en-US" b="0" i="0" dirty="0">
                <a:effectLst/>
                <a:latin typeface="Merriweather" panose="00000500000000000000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3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58ED-3EE1-47E2-B2CB-62F3D586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two useful maxwell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02D9-1159-4E07-974B-03005E32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55144"/>
            <a:ext cx="10131425" cy="3649133"/>
          </a:xfrm>
        </p:spPr>
        <p:txBody>
          <a:bodyPr/>
          <a:lstStyle/>
          <a:p>
            <a:r>
              <a:rPr lang="en-US" dirty="0"/>
              <a:t>Inductively coupled wireless power transfer is governed by Amperes law and Faradays law.</a:t>
            </a:r>
          </a:p>
          <a:p>
            <a:r>
              <a:rPr lang="en-US" dirty="0"/>
              <a:t>In </a:t>
            </a:r>
            <a:r>
              <a:rPr lang="en-US" dirty="0" err="1"/>
              <a:t>shrt</a:t>
            </a:r>
            <a:r>
              <a:rPr lang="en-US" dirty="0"/>
              <a:t>: Current induces magnetic field and voltage is produced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ECCF1-3B39-4222-9E5A-E54DC1078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5" t="46990" r="49108" b="48608"/>
          <a:stretch/>
        </p:blipFill>
        <p:spPr>
          <a:xfrm>
            <a:off x="6237905" y="3024244"/>
            <a:ext cx="3429641" cy="1642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4F5F2-9B6E-4D66-ACDB-BBB9DEC7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7" t="80907" r="49281" b="13657"/>
          <a:stretch/>
        </p:blipFill>
        <p:spPr>
          <a:xfrm>
            <a:off x="1288069" y="3002687"/>
            <a:ext cx="2337417" cy="1663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D6F15-A40B-48B3-8F07-998945EC7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63" t="53981" r="37630" b="17023"/>
          <a:stretch/>
        </p:blipFill>
        <p:spPr>
          <a:xfrm>
            <a:off x="3625486" y="4749821"/>
            <a:ext cx="2911876" cy="19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1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780</TotalTime>
  <Words>451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Merriweather</vt:lpstr>
      <vt:lpstr>Tw Cen MT</vt:lpstr>
      <vt:lpstr>Celestial</vt:lpstr>
      <vt:lpstr>Circuit</vt:lpstr>
      <vt:lpstr>1_Celestial</vt:lpstr>
      <vt:lpstr>Application of Maxwell Equation in Wireless power transfer technology</vt:lpstr>
      <vt:lpstr>Inductive coupling simulation</vt:lpstr>
      <vt:lpstr>Animation of changing magnetic field density vector around two coils</vt:lpstr>
      <vt:lpstr>Use of wireless power transfer technology</vt:lpstr>
      <vt:lpstr>Working Principle and how EM plays a role</vt:lpstr>
      <vt:lpstr>Working principle (in detail)</vt:lpstr>
      <vt:lpstr>Block diagram of an inductive wireless power system</vt:lpstr>
      <vt:lpstr>What is inductive coupling? (role of Maxwell Equation)</vt:lpstr>
      <vt:lpstr>Introducing two useful maxwell equation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transfer technology</dc:title>
  <dc:creator>Pandey, Ashis</dc:creator>
  <cp:lastModifiedBy>Pandey, Ashis</cp:lastModifiedBy>
  <cp:revision>2</cp:revision>
  <dcterms:created xsi:type="dcterms:W3CDTF">2022-05-01T22:15:41Z</dcterms:created>
  <dcterms:modified xsi:type="dcterms:W3CDTF">2022-05-03T14:14:57Z</dcterms:modified>
</cp:coreProperties>
</file>